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98" r:id="rId1"/>
  </p:sldMasterIdLst>
  <p:notesMasterIdLst>
    <p:notesMasterId r:id="rId29"/>
  </p:notesMasterIdLst>
  <p:handoutMasterIdLst>
    <p:handoutMasterId r:id="rId30"/>
  </p:handoutMasterIdLst>
  <p:sldIdLst>
    <p:sldId id="257" r:id="rId2"/>
    <p:sldId id="535" r:id="rId3"/>
    <p:sldId id="536" r:id="rId4"/>
    <p:sldId id="537" r:id="rId5"/>
    <p:sldId id="532" r:id="rId6"/>
    <p:sldId id="538" r:id="rId7"/>
    <p:sldId id="539" r:id="rId8"/>
    <p:sldId id="543" r:id="rId9"/>
    <p:sldId id="540" r:id="rId10"/>
    <p:sldId id="541" r:id="rId11"/>
    <p:sldId id="542" r:id="rId12"/>
    <p:sldId id="544" r:id="rId13"/>
    <p:sldId id="545" r:id="rId14"/>
    <p:sldId id="551" r:id="rId15"/>
    <p:sldId id="548" r:id="rId16"/>
    <p:sldId id="546" r:id="rId17"/>
    <p:sldId id="547" r:id="rId18"/>
    <p:sldId id="549" r:id="rId19"/>
    <p:sldId id="554" r:id="rId20"/>
    <p:sldId id="555" r:id="rId21"/>
    <p:sldId id="559" r:id="rId22"/>
    <p:sldId id="556" r:id="rId23"/>
    <p:sldId id="557" r:id="rId24"/>
    <p:sldId id="558" r:id="rId25"/>
    <p:sldId id="550" r:id="rId26"/>
    <p:sldId id="552" r:id="rId27"/>
    <p:sldId id="553" r:id="rId28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-107" charset="0"/>
        <a:ea typeface="ＭＳ Ｐゴシック" pitchFamily="-107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-107" charset="0"/>
        <a:ea typeface="ＭＳ Ｐゴシック" pitchFamily="-107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-107" charset="0"/>
        <a:ea typeface="ＭＳ Ｐゴシック" pitchFamily="-107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-107" charset="0"/>
        <a:ea typeface="ＭＳ Ｐゴシック" pitchFamily="-107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-107" charset="0"/>
        <a:ea typeface="ＭＳ Ｐゴシック" pitchFamily="-107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" pitchFamily="-107" charset="0"/>
        <a:ea typeface="ＭＳ Ｐゴシック" pitchFamily="-107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" pitchFamily="-107" charset="0"/>
        <a:ea typeface="ＭＳ Ｐゴシック" pitchFamily="-107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" pitchFamily="-107" charset="0"/>
        <a:ea typeface="ＭＳ Ｐゴシック" pitchFamily="-107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" pitchFamily="-107" charset="0"/>
        <a:ea typeface="ＭＳ Ｐゴシック" pitchFamily="-107" charset="-128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mc="http://schemas.openxmlformats.org/markup-compatibility/2006" xmlns:mv="urn:schemas-microsoft-com:mac:vml" xmlns:p14="http://schemas.microsoft.com/office/powerpoint/2010/main" xmlns="">
          <a:srgbClr val="FF0000"/>
        </p14:laserClr>
      </p:ext>
      <p:ext uri="{2FDB2607-1784-4EEB-B798-7EB5836EED8A}">
        <p14:showMediaCtrls xmlns:mc="http://schemas.openxmlformats.org/markup-compatibility/2006" xmlns:mv="urn:schemas-microsoft-com:mac:vml" xmlns:p14="http://schemas.microsoft.com/office/powerpoint/2010/main" xmlns="" val="1"/>
      </p:ext>
    </p:extLst>
  </p:showPr>
  <p:clrMru>
    <a:srgbClr val="022453"/>
    <a:srgbClr val="000000"/>
    <a:srgbClr val="02245C"/>
    <a:srgbClr val="DEE5EB"/>
    <a:srgbClr val="FF0000"/>
    <a:srgbClr val="003366"/>
    <a:srgbClr val="0000FF"/>
    <a:srgbClr val="FF6600"/>
    <a:srgbClr val="FFFFFF"/>
    <a:srgbClr val="DDDEC0"/>
  </p:clrMru>
  <p:extLst>
    <p:ext uri="{E76CE94A-603C-4142-B9EB-6D1370010A27}">
      <p14:discardImageEditData xmlns:mc="http://schemas.openxmlformats.org/markup-compatibility/2006" xmlns:mv="urn:schemas-microsoft-com:mac:vml" xmlns:p14="http://schemas.microsoft.com/office/powerpoint/2010/main" xmlns="" val="0"/>
    </p:ext>
    <p:ext uri="{D31A062A-798A-4329-ABDD-BBA856620510}">
      <p14:defaultImageDpi xmlns:mc="http://schemas.openxmlformats.org/markup-compatibility/2006" xmlns:mv="urn:schemas-microsoft-com:mac:vml"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660"/>
  </p:normalViewPr>
  <p:slideViewPr>
    <p:cSldViewPr>
      <p:cViewPr varScale="1">
        <p:scale>
          <a:sx n="90" d="100"/>
          <a:sy n="90" d="100"/>
        </p:scale>
        <p:origin x="-972" y="-1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005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100" d="100"/>
          <a:sy n="100" d="100"/>
        </p:scale>
        <p:origin x="-3600" y="-96"/>
      </p:cViewPr>
      <p:guideLst>
        <p:guide orient="horz" pos="2880"/>
        <p:guide pos="2160"/>
      </p:guideLst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5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pitchFamily="-107" charset="0"/>
                <a:cs typeface="ＭＳ Ｐゴシック" pitchFamily="-107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3859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pitchFamily="-107" charset="0"/>
                <a:cs typeface="ＭＳ Ｐゴシック" pitchFamily="-107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3859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pitchFamily="-107" charset="0"/>
                <a:cs typeface="ＭＳ Ｐゴシック" pitchFamily="-107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3859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</a:defRPr>
            </a:lvl1pPr>
          </a:lstStyle>
          <a:p>
            <a:fld id="{2B603D2A-C659-467B-B60A-16BC13B1B98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="" val="40922462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5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pitchFamily="-107" charset="0"/>
                <a:cs typeface="ＭＳ Ｐゴシック" pitchFamily="-107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3654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pitchFamily="-107" charset="0"/>
                <a:cs typeface="ＭＳ Ｐゴシック" pitchFamily="-107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43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3654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3655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pitchFamily="-107" charset="0"/>
                <a:cs typeface="ＭＳ Ｐゴシック" pitchFamily="-107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3655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</a:defRPr>
            </a:lvl1pPr>
          </a:lstStyle>
          <a:p>
            <a:fld id="{937CE529-F58C-411C-BC05-BF751328747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="" val="227994427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-107" charset="-128"/>
        <a:cs typeface="ＭＳ Ｐゴシック" pitchFamily="-107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9827536-B725-46E2-88C6-260BFCBAEA7F}" type="slidenum">
              <a:rPr lang="en-US"/>
              <a:pPr/>
              <a:t>1</a:t>
            </a:fld>
            <a:endParaRPr lang="en-US"/>
          </a:p>
        </p:txBody>
      </p:sp>
      <p:sp>
        <p:nvSpPr>
          <p:cNvPr id="16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sciserver_watermark_quarter2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76200"/>
            <a:ext cx="9143999" cy="6858000"/>
          </a:xfrm>
          <a:prstGeom prst="rect">
            <a:avLst/>
          </a:prstGeom>
        </p:spPr>
      </p:pic>
      <p:pic>
        <p:nvPicPr>
          <p:cNvPr id="20" name="Picture 2"/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mc="http://schemas.openxmlformats.org/markup-compatibility/2006" xmlns:mv="urn:schemas-microsoft-com:mac:vml" xmlns:a14="http://schemas.microsoft.com/office/drawing/2010/main" xmlns="" val="0"/>
              </a:ext>
            </a:extLst>
          </a:blip>
          <a:srcRect r="52581"/>
          <a:stretch/>
        </p:blipFill>
        <p:spPr bwMode="auto">
          <a:xfrm>
            <a:off x="-2" y="1554076"/>
            <a:ext cx="9144001" cy="7900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ight Triangle 9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kumimoji="0" lang="en-US" dirty="0" smtClean="0"/>
              <a:t>Click to edit Master title style</a:t>
            </a:r>
            <a:endParaRPr kumimoji="0" lang="en-US" dirty="0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>
            <a:normAutofit/>
          </a:bodyPr>
          <a:lstStyle>
            <a:lvl1pPr marL="0" marR="64008" indent="0" algn="r">
              <a:buNone/>
              <a:defRPr sz="3200">
                <a:solidFill>
                  <a:srgbClr val="022453"/>
                </a:solidFill>
                <a:latin typeface="Quark Bold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endParaRPr kumimoji="0" lang="en-US" dirty="0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988947CE-2E0E-4F96-9FBF-7B50C37C154C}" type="datetime1">
              <a:rPr lang="en-US" smtClean="0"/>
              <a:pPr/>
              <a:t>4/13/2015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</a:lstStyle>
          <a:p>
            <a:endParaRPr kumimoji="0" lang="en-US">
              <a:solidFill>
                <a:schemeClr val="accent1">
                  <a:tint val="20000"/>
                </a:schemeClr>
              </a:solidFill>
            </a:endParaRPr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EF9E7032-5B8D-49FE-A864-131EB2683E3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33" name="Picture 32" descr="university.logo.small.horizontal.blue.png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420727" y="5187686"/>
            <a:ext cx="3104273" cy="1289314"/>
          </a:xfrm>
          <a:prstGeom prst="rect">
            <a:avLst/>
          </a:prstGeom>
        </p:spPr>
      </p:pic>
      <p:pic>
        <p:nvPicPr>
          <p:cNvPr id="36" name="Picture 35" descr="nsf.png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553200" y="6096000"/>
            <a:ext cx="762000" cy="762000"/>
          </a:xfrm>
          <a:prstGeom prst="rect">
            <a:avLst/>
          </a:prstGeom>
        </p:spPr>
      </p:pic>
      <p:pic>
        <p:nvPicPr>
          <p:cNvPr id="39" name="Picture 38" descr="idies-logo.png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7477278" y="6204585"/>
            <a:ext cx="1590522" cy="501015"/>
          </a:xfrm>
          <a:prstGeom prst="rect">
            <a:avLst/>
          </a:prstGeom>
        </p:spPr>
      </p:pic>
      <p:pic>
        <p:nvPicPr>
          <p:cNvPr id="40" name="Picture 39" descr="sciserver2.png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0" y="0"/>
            <a:ext cx="9144000" cy="1561170"/>
          </a:xfrm>
          <a:prstGeom prst="rect">
            <a:avLst/>
          </a:prstGeom>
        </p:spPr>
      </p:pic>
      <p:sp>
        <p:nvSpPr>
          <p:cNvPr id="34" name="TextBox 33"/>
          <p:cNvSpPr txBox="1"/>
          <p:nvPr userDrawn="1"/>
        </p:nvSpPr>
        <p:spPr>
          <a:xfrm>
            <a:off x="533400" y="1605945"/>
            <a:ext cx="5562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rgbClr val="DEE5EB"/>
                </a:solidFill>
                <a:latin typeface=""/>
                <a:cs typeface="Arial" pitchFamily="34" charset="0"/>
              </a:rPr>
              <a:t>Collaborative data-driven science</a:t>
            </a:r>
            <a:endParaRPr lang="en-US" sz="2400" b="0" dirty="0">
              <a:solidFill>
                <a:srgbClr val="DEE5EB"/>
              </a:solidFill>
              <a:latin typeface="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DE241-92DB-44AF-9763-1AE20838DCC7}" type="datetime1">
              <a:rPr lang="en-US" smtClean="0"/>
              <a:pPr/>
              <a:t>4/13/2015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/>
          <a:lstStyle/>
          <a:p>
            <a:fld id="{3577503C-1EF5-4CF7-97F7-D0C8661351F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0C175-63F6-4AF4-BAAB-3ADAFCCA5F12}" type="datetime1">
              <a:rPr lang="en-US" smtClean="0"/>
              <a:pPr/>
              <a:t>4/13/2015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/>
          <a:lstStyle/>
          <a:p>
            <a:fld id="{AE4A3F36-42F4-41B5-94FD-952AB02F6C2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1200"/>
            <a:ext cx="8229600" cy="4191000"/>
          </a:xfrm>
        </p:spPr>
        <p:txBody>
          <a:bodyPr/>
          <a:lstStyle/>
          <a:p>
            <a:pPr lvl="0" eaLnBrk="1" latinLnBrk="0" hangingPunct="1"/>
            <a:r>
              <a:rPr lang="en-US" dirty="0" smtClean="0"/>
              <a:t>Click to edit Master text styles</a:t>
            </a:r>
          </a:p>
          <a:p>
            <a:pPr lvl="1" eaLnBrk="1" latinLnBrk="0" hangingPunct="1"/>
            <a:r>
              <a:rPr lang="en-US" dirty="0" smtClean="0"/>
              <a:t>Second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4400" y="6333331"/>
            <a:ext cx="496728" cy="448469"/>
          </a:xfrm>
          <a:prstGeom prst="rect">
            <a:avLst/>
          </a:prstGeo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22773035-41A2-444D-BBD2-AFF09D9D00F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57200" y="990600"/>
            <a:ext cx="8229600" cy="990600"/>
          </a:xfrm>
        </p:spPr>
        <p:txBody>
          <a:bodyPr rtlCol="0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kumimoji="0" lang="en-US" dirty="0" smtClean="0"/>
              <a:t>Click to edit Master title style</a:t>
            </a:r>
            <a:endParaRPr kumimoji="0"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dirty="0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B79BF-210B-4C7E-98E3-2BA6A4321FBF}" type="datetime1">
              <a:rPr lang="en-US" smtClean="0"/>
              <a:pPr/>
              <a:t>4/13/2015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/>
          <a:lstStyle/>
          <a:p>
            <a:fld id="{C0E79743-894F-4B8E-AFC2-79B8219109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hevron 6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  <p:sp>
        <p:nvSpPr>
          <p:cNvPr id="8" name="Chevron 7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49456-49F6-4309-A9B5-8436FD50BD03}" type="datetime1">
              <a:rPr lang="en-US" smtClean="0"/>
              <a:pPr/>
              <a:t>4/13/2015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/>
          <a:lstStyle/>
          <a:p>
            <a:fld id="{30C9ED7D-D79F-4D27-A710-AF9B3D67664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B084C-1C76-4988-9E33-321F03B2634E}" type="datetime1">
              <a:rPr lang="en-US" smtClean="0"/>
              <a:pPr/>
              <a:t>4/13/2015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/>
          <a:lstStyle/>
          <a:p>
            <a:fld id="{84BD0AB6-1AEE-4B23-8182-21F24D07BDD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E7BDF5-2AD4-42FD-8BBD-F34F3E05AD0A}" type="datetime1">
              <a:rPr lang="en-US" smtClean="0"/>
              <a:pPr/>
              <a:t>4/13/2015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/>
          <a:lstStyle/>
          <a:p>
            <a:fld id="{502F9EC0-0988-493C-AEF4-49410E39D9F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75D86-1C46-4482-8073-61ECBCDE1AB2}" type="datetime1">
              <a:rPr lang="en-US" smtClean="0"/>
              <a:pPr/>
              <a:t>4/13/2015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/>
          <a:lstStyle/>
          <a:p>
            <a:fld id="{174F90B2-A016-49D8-B201-A3B86BCD93A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/>
          <a:p>
            <a:fld id="{EC88462A-32D6-4418-A8EF-9BE88A62C360}" type="datetime1">
              <a:rPr lang="en-US" smtClean="0"/>
              <a:pPr/>
              <a:t>4/13/2015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/>
          <a:lstStyle/>
          <a:p>
            <a:fld id="{88574995-12C4-4B2A-8833-EB2A86942A9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2098481-4C8A-4BCC-AD12-6DF5C622B76A}" type="datetime1">
              <a:rPr lang="en-US" smtClean="0"/>
              <a:pPr/>
              <a:t>4/13/2015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628FADDB-A833-4D7A-8DFE-0E794B5E4AE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Right Triangle 9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/>
          <a:p>
            <a:pPr algn="ctr" eaLnBrk="1" latinLnBrk="0" hangingPunct="1"/>
            <a:endParaRPr kumimoji="0"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hevron 11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  <p:sp>
        <p:nvSpPr>
          <p:cNvPr id="13" name="Chevron 12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spect="1"/>
          </p:cNvSpPr>
          <p:nvPr userDrawn="1"/>
        </p:nvSpPr>
        <p:spPr>
          <a:xfrm>
            <a:off x="1" y="-76200"/>
            <a:ext cx="9144000" cy="6861216"/>
          </a:xfrm>
          <a:prstGeom prst="rect">
            <a:avLst/>
          </a:prstGeom>
          <a:blipFill dpi="0" rotWithShape="1">
            <a:blip r:embed="rId13">
              <a:alphaModFix amt="13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Placeholder 8"/>
          <p:cNvSpPr>
            <a:spLocks noGrp="1"/>
          </p:cNvSpPr>
          <p:nvPr userDrawn="1">
            <p:ph type="title"/>
          </p:nvPr>
        </p:nvSpPr>
        <p:spPr>
          <a:xfrm>
            <a:off x="457200" y="685800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r>
              <a:rPr kumimoji="0" lang="en-US" dirty="0" smtClean="0"/>
              <a:t>Click to edit Master title style</a:t>
            </a:r>
            <a:endParaRPr kumimoji="0" lang="en-US" dirty="0"/>
          </a:p>
        </p:txBody>
      </p:sp>
      <p:sp>
        <p:nvSpPr>
          <p:cNvPr id="30" name="Text Placeholder 29"/>
          <p:cNvSpPr>
            <a:spLocks noGrp="1"/>
          </p:cNvSpPr>
          <p:nvPr userDrawn="1">
            <p:ph type="body" idx="1"/>
          </p:nvPr>
        </p:nvSpPr>
        <p:spPr>
          <a:xfrm>
            <a:off x="457200" y="1905000"/>
            <a:ext cx="8229600" cy="4267200"/>
          </a:xfrm>
          <a:prstGeom prst="rect">
            <a:avLst/>
          </a:prstGeom>
          <a:noFill/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dirty="0" smtClean="0"/>
              <a:t>Click to edit Master text styles</a:t>
            </a:r>
          </a:p>
          <a:p>
            <a:pPr lvl="1" eaLnBrk="1" latinLnBrk="0" hangingPunct="1"/>
            <a:r>
              <a:rPr kumimoji="0" lang="en-US" dirty="0" smtClean="0"/>
              <a:t>Second level</a:t>
            </a:r>
          </a:p>
        </p:txBody>
      </p:sp>
      <p:sp>
        <p:nvSpPr>
          <p:cNvPr id="10" name="Date Placeholder 9"/>
          <p:cNvSpPr>
            <a:spLocks noGrp="1"/>
          </p:cNvSpPr>
          <p:nvPr userDrawn="1">
            <p:ph type="dt" sz="half" idx="2"/>
          </p:nvPr>
        </p:nvSpPr>
        <p:spPr>
          <a:xfrm>
            <a:off x="838200" y="6407944"/>
            <a:ext cx="114300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</a:lstStyle>
          <a:p>
            <a:fld id="{A0893671-A46E-402A-8675-6B977F9BA319}" type="datetime1">
              <a:rPr lang="en-US" smtClean="0"/>
              <a:pPr/>
              <a:t>4/13/2015</a:t>
            </a:fld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7" name="Footer Placeholder 21"/>
          <p:cNvSpPr>
            <a:spLocks noGrp="1"/>
          </p:cNvSpPr>
          <p:nvPr userDrawn="1">
            <p:ph type="ftr" sz="quarter" idx="3"/>
          </p:nvPr>
        </p:nvSpPr>
        <p:spPr>
          <a:xfrm>
            <a:off x="1447800" y="6407944"/>
            <a:ext cx="160020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</a:lstStyle>
          <a:p>
            <a:pPr algn="r" eaLnBrk="1" latinLnBrk="0" hangingPunct="1"/>
            <a:endParaRPr kumimoji="0" lang="en-US" sz="1000" dirty="0">
              <a:solidFill>
                <a:schemeClr val="tx1"/>
              </a:solidFill>
            </a:endParaRPr>
          </a:p>
        </p:txBody>
      </p:sp>
      <p:sp>
        <p:nvSpPr>
          <p:cNvPr id="19" name="Slide Number Placeholder 17"/>
          <p:cNvSpPr>
            <a:spLocks noGrp="1"/>
          </p:cNvSpPr>
          <p:nvPr userDrawn="1">
            <p:ph type="sldNum" sz="quarter" idx="4"/>
          </p:nvPr>
        </p:nvSpPr>
        <p:spPr>
          <a:xfrm>
            <a:off x="472440" y="6407944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</a:lstStyle>
          <a:p>
            <a:fld id="{EF9E7032-5B8D-49FE-A864-131EB2683E3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4" name="Picture 13" descr="sciserver5.png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0" y="-64294"/>
            <a:ext cx="9144000" cy="750094"/>
          </a:xfrm>
          <a:prstGeom prst="rect">
            <a:avLst/>
          </a:prstGeom>
        </p:spPr>
      </p:pic>
      <p:sp>
        <p:nvSpPr>
          <p:cNvPr id="11" name="TextBox 10"/>
          <p:cNvSpPr txBox="1"/>
          <p:nvPr userDrawn="1"/>
        </p:nvSpPr>
        <p:spPr>
          <a:xfrm>
            <a:off x="381000" y="152400"/>
            <a:ext cx="434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dirty="0" smtClean="0">
                <a:solidFill>
                  <a:srgbClr val="DEE5EB"/>
                </a:solidFill>
                <a:latin typeface=""/>
                <a:cs typeface="Arial" pitchFamily="34" charset="0"/>
              </a:rPr>
              <a:t>Collaborative data-driven science</a:t>
            </a:r>
            <a:endParaRPr lang="en-US" sz="1800" b="0" dirty="0">
              <a:solidFill>
                <a:srgbClr val="DEE5EB"/>
              </a:solidFill>
              <a:latin typeface=""/>
              <a:cs typeface="Arial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1" latinLnBrk="0" hangingPunct="1">
        <a:spcBef>
          <a:spcPct val="0"/>
        </a:spcBef>
        <a:buNone/>
        <a:defRPr kumimoji="0" sz="48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Calibri" pitchFamily="34" charset="0"/>
          <a:ea typeface="+mj-ea"/>
          <a:cs typeface="+mj-cs"/>
        </a:defRPr>
      </a:lvl1pPr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4">
            <a:lumMod val="75000"/>
          </a:schemeClr>
        </a:buClr>
        <a:buSzPct val="68000"/>
        <a:buFont typeface="Wingdings 3"/>
        <a:buChar char=""/>
        <a:defRPr kumimoji="0" sz="3200" kern="1200">
          <a:solidFill>
            <a:schemeClr val="tx1"/>
          </a:solidFill>
          <a:latin typeface="Calibri" pitchFamily="34" charset="0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4">
            <a:lumMod val="75000"/>
          </a:schemeClr>
        </a:buClr>
        <a:buFont typeface="Verdana"/>
        <a:buChar char="◦"/>
        <a:defRPr kumimoji="0" sz="2600" kern="1200">
          <a:solidFill>
            <a:schemeClr val="tx1"/>
          </a:solidFill>
          <a:latin typeface="Calibri" pitchFamily="34" charset="0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Calibri" pitchFamily="34" charset="0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Calibri" pitchFamily="34" charset="0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Calibri" pitchFamily="34" charset="0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nsf.gov/discoveries/disc_summ.jsp?cntn_id=133526&amp;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366">
            <a:alpha val="13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8"/>
          <p:cNvSpPr>
            <a:spLocks noGrp="1" noChangeArrowheads="1"/>
          </p:cNvSpPr>
          <p:nvPr>
            <p:ph type="ctrTitle"/>
          </p:nvPr>
        </p:nvSpPr>
        <p:spPr>
          <a:xfrm>
            <a:off x="457200" y="1752601"/>
            <a:ext cx="8001000" cy="1829761"/>
          </a:xfrm>
        </p:spPr>
        <p:txBody>
          <a:bodyPr>
            <a:normAutofit/>
          </a:bodyPr>
          <a:lstStyle/>
          <a:p>
            <a:pPr eaLnBrk="1" hangingPunct="1"/>
            <a:r>
              <a:rPr lang="en-US" dirty="0" smtClean="0"/>
              <a:t>Education and Outreach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000" b="1" dirty="0" smtClean="0"/>
              <a:t>Jordan </a:t>
            </a:r>
            <a:r>
              <a:rPr lang="en-US" sz="2000" b="1" dirty="0" err="1" smtClean="0"/>
              <a:t>Raddick</a:t>
            </a:r>
            <a:endParaRPr lang="en-US" sz="2000" b="1" dirty="0" smtClean="0"/>
          </a:p>
          <a:p>
            <a:r>
              <a:rPr lang="en-US" sz="2000" dirty="0" smtClean="0"/>
              <a:t>Bonnie Souter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Plans to attend science domain and big data computing conferences</a:t>
            </a:r>
          </a:p>
          <a:p>
            <a:pPr lvl="1"/>
            <a:r>
              <a:rPr lang="en-US" dirty="0" smtClean="0"/>
              <a:t>Ecological Society of America (Baltimore, April 2015)</a:t>
            </a:r>
          </a:p>
          <a:p>
            <a:pPr lvl="1"/>
            <a:r>
              <a:rPr lang="en-US" dirty="0" smtClean="0"/>
              <a:t>Open Data Science Conference (Boston, May 2015)</a:t>
            </a:r>
          </a:p>
          <a:p>
            <a:pPr lvl="1"/>
            <a:r>
              <a:rPr lang="en-US" dirty="0" err="1" smtClean="0"/>
              <a:t>SciPy</a:t>
            </a:r>
            <a:r>
              <a:rPr lang="en-US" dirty="0" smtClean="0"/>
              <a:t> workshop (Austin, July 2015)</a:t>
            </a:r>
          </a:p>
          <a:p>
            <a:pPr lvl="1"/>
            <a:r>
              <a:rPr lang="en-US" dirty="0" smtClean="0"/>
              <a:t>SC 2015 (Austin, November 2015)</a:t>
            </a:r>
          </a:p>
          <a:p>
            <a:pPr lvl="1"/>
            <a:r>
              <a:rPr lang="en-US" dirty="0" smtClean="0"/>
              <a:t>American Astronomical Society (Orlando, Jan. 2016)</a:t>
            </a:r>
          </a:p>
          <a:p>
            <a:pPr lvl="1"/>
            <a:r>
              <a:rPr lang="en-US" dirty="0" smtClean="0"/>
              <a:t>And more being planned…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773035-41A2-444D-BBD2-AFF09D9D00F0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Meetings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276600" y="914401"/>
            <a:ext cx="5715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(maybe add some society logos for visuals?)</a:t>
            </a:r>
            <a:endParaRPr 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User Advisory Group</a:t>
            </a:r>
          </a:p>
          <a:p>
            <a:pPr lvl="1"/>
            <a:r>
              <a:rPr lang="en-US" dirty="0" smtClean="0"/>
              <a:t>Currently IDIES faculty and </a:t>
            </a:r>
            <a:r>
              <a:rPr lang="en-US" dirty="0" smtClean="0"/>
              <a:t>students</a:t>
            </a:r>
            <a:endParaRPr lang="en-US" dirty="0" smtClean="0"/>
          </a:p>
          <a:p>
            <a:pPr lvl="1"/>
            <a:r>
              <a:rPr lang="en-US" dirty="0" smtClean="0"/>
              <a:t>Plan to expand to external researchers in 2016</a:t>
            </a:r>
          </a:p>
          <a:p>
            <a:r>
              <a:rPr lang="en-US" dirty="0" smtClean="0"/>
              <a:t>Advisory Board: </a:t>
            </a:r>
            <a:r>
              <a:rPr lang="en-US" dirty="0" smtClean="0">
                <a:solidFill>
                  <a:srgbClr val="FF0000"/>
                </a:solidFill>
              </a:rPr>
              <a:t>GET info from Alex!</a:t>
            </a:r>
            <a:endParaRPr lang="en-US" dirty="0" smtClean="0"/>
          </a:p>
          <a:p>
            <a:r>
              <a:rPr lang="en-US" dirty="0" smtClean="0"/>
              <a:t>Planning for active feedback on sites</a:t>
            </a:r>
          </a:p>
          <a:p>
            <a:pPr lvl="1"/>
            <a:r>
              <a:rPr lang="en-US" dirty="0" smtClean="0"/>
              <a:t>Feedback forms, surveys, etc.</a:t>
            </a:r>
          </a:p>
          <a:p>
            <a:pPr lvl="1"/>
            <a:r>
              <a:rPr lang="en-US" dirty="0" smtClean="0"/>
              <a:t>We will seek IRB approval through JHU as needed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773035-41A2-444D-BBD2-AFF09D9D00F0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User Feedback</a:t>
            </a:r>
            <a:endParaRPr 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Normalized and studied SkyServer usage logs</a:t>
            </a:r>
          </a:p>
          <a:p>
            <a:r>
              <a:rPr lang="en-US" dirty="0" smtClean="0"/>
              <a:t>Two papers in </a:t>
            </a:r>
            <a:r>
              <a:rPr lang="en-US" dirty="0" err="1" smtClean="0"/>
              <a:t>CiSE</a:t>
            </a:r>
            <a:r>
              <a:rPr lang="en-US" dirty="0" smtClean="0"/>
              <a:t> “Extreme Data” special issue (Raddick et al. 2014a, 2014b)</a:t>
            </a:r>
          </a:p>
          <a:p>
            <a:r>
              <a:rPr lang="en-US" dirty="0" smtClean="0"/>
              <a:t>Data available </a:t>
            </a:r>
            <a:br>
              <a:rPr lang="en-US" dirty="0" smtClean="0"/>
            </a:br>
            <a:r>
              <a:rPr lang="en-US" dirty="0" smtClean="0"/>
              <a:t>in </a:t>
            </a:r>
            <a:r>
              <a:rPr lang="en-US" dirty="0" err="1" smtClean="0"/>
              <a:t>CasJobs</a:t>
            </a:r>
            <a:endParaRPr lang="en-US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773035-41A2-444D-BBD2-AFF09D9D00F0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User Feedback: Logging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0" y="3778134"/>
            <a:ext cx="5791200" cy="3079866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Next steps with </a:t>
            </a:r>
            <a:r>
              <a:rPr lang="en-US" dirty="0" err="1" smtClean="0"/>
              <a:t>SkyServer</a:t>
            </a:r>
            <a:endParaRPr lang="en-US" dirty="0" smtClean="0"/>
          </a:p>
          <a:p>
            <a:pPr lvl="1"/>
            <a:r>
              <a:rPr lang="en-US" dirty="0" smtClean="0"/>
              <a:t>Parse SQL queries into templates</a:t>
            </a:r>
          </a:p>
          <a:p>
            <a:pPr lvl="1"/>
            <a:r>
              <a:rPr lang="en-US" dirty="0" smtClean="0"/>
              <a:t>Compare tool-generated and user-written queries</a:t>
            </a:r>
          </a:p>
          <a:p>
            <a:pPr lvl="1"/>
            <a:r>
              <a:rPr lang="en-US" dirty="0" smtClean="0"/>
              <a:t>Watch how users learn SQL in (retrospective) real time!!!</a:t>
            </a:r>
          </a:p>
          <a:p>
            <a:r>
              <a:rPr lang="en-US" dirty="0" smtClean="0"/>
              <a:t>Supplemented by Google Analytics data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773035-41A2-444D-BBD2-AFF09D9D00F0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User Feedback: Logging</a:t>
            </a:r>
            <a:endParaRPr 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Writing paper about JHU Turbulence DB</a:t>
            </a:r>
          </a:p>
          <a:p>
            <a:pPr lvl="1"/>
            <a:r>
              <a:rPr lang="en-US" dirty="0" smtClean="0"/>
              <a:t>(</a:t>
            </a:r>
            <a:r>
              <a:rPr lang="en-US" dirty="0" err="1" smtClean="0"/>
              <a:t>Kanov</a:t>
            </a:r>
            <a:r>
              <a:rPr lang="en-US" dirty="0" smtClean="0"/>
              <a:t>, Burns, </a:t>
            </a:r>
            <a:r>
              <a:rPr lang="en-US" dirty="0" err="1" smtClean="0"/>
              <a:t>Lalescu</a:t>
            </a:r>
            <a:r>
              <a:rPr lang="en-US" dirty="0" smtClean="0"/>
              <a:t> &amp; </a:t>
            </a:r>
            <a:r>
              <a:rPr lang="en-US" dirty="0" err="1" smtClean="0"/>
              <a:t>Eyink</a:t>
            </a:r>
            <a:r>
              <a:rPr lang="en-US" dirty="0" smtClean="0"/>
              <a:t> in prep.)</a:t>
            </a:r>
            <a:endParaRPr lang="en-US" dirty="0" smtClean="0">
              <a:solidFill>
                <a:srgbClr val="FF0000"/>
              </a:solidFill>
            </a:endParaRPr>
          </a:p>
          <a:p>
            <a:r>
              <a:rPr lang="en-US" dirty="0" smtClean="0"/>
              <a:t>Hits and queries </a:t>
            </a:r>
            <a:br>
              <a:rPr lang="en-US" dirty="0" smtClean="0"/>
            </a:br>
            <a:r>
              <a:rPr lang="en-US" dirty="0" smtClean="0"/>
              <a:t>logged for all </a:t>
            </a:r>
            <a:br>
              <a:rPr lang="en-US" dirty="0" smtClean="0"/>
            </a:br>
            <a:r>
              <a:rPr lang="en-US" dirty="0" smtClean="0"/>
              <a:t>future sites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773035-41A2-444D-BBD2-AFF09D9D00F0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User Feedback: Logging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0" y="3005789"/>
            <a:ext cx="5105400" cy="3852212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Working with</a:t>
            </a:r>
            <a:r>
              <a:rPr lang="en-US" dirty="0" smtClean="0"/>
              <a:t> JHU Press Office as needed</a:t>
            </a:r>
          </a:p>
          <a:p>
            <a:pPr lvl="1"/>
            <a:r>
              <a:rPr lang="en-US" dirty="0" smtClean="0"/>
              <a:t>Phil </a:t>
            </a:r>
            <a:r>
              <a:rPr lang="en-US" dirty="0" err="1" smtClean="0"/>
              <a:t>Sneiderman</a:t>
            </a:r>
            <a:endParaRPr lang="en-US" dirty="0" smtClean="0"/>
          </a:p>
          <a:p>
            <a:r>
              <a:rPr lang="en-US" dirty="0" smtClean="0"/>
              <a:t>Article for NSF web site</a:t>
            </a:r>
          </a:p>
          <a:p>
            <a:pPr lvl="1"/>
            <a:r>
              <a:rPr lang="en-US" dirty="0" smtClean="0"/>
              <a:t>“</a:t>
            </a:r>
            <a:r>
              <a:rPr lang="en-US" dirty="0" err="1" smtClean="0"/>
              <a:t>SciServer</a:t>
            </a:r>
            <a:r>
              <a:rPr lang="en-US" dirty="0" smtClean="0"/>
              <a:t>: Big Data infrastructure for science,” </a:t>
            </a:r>
            <a:r>
              <a:rPr lang="en-US" i="1" dirty="0" smtClean="0"/>
              <a:t>Discoveries</a:t>
            </a:r>
            <a:r>
              <a:rPr lang="en-US" dirty="0" smtClean="0"/>
              <a:t>, 12/4/2014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773035-41A2-444D-BBD2-AFF09D9D00F0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Press and Public Information</a:t>
            </a:r>
            <a:endParaRPr 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SDSS data used in Galaxy Zoo</a:t>
            </a:r>
          </a:p>
          <a:p>
            <a:r>
              <a:rPr lang="en-US" dirty="0" smtClean="0"/>
              <a:t>Studying user </a:t>
            </a:r>
            <a:br>
              <a:rPr lang="en-US" dirty="0" smtClean="0"/>
            </a:br>
            <a:r>
              <a:rPr lang="en-US" dirty="0" smtClean="0"/>
              <a:t>motivation and </a:t>
            </a:r>
            <a:br>
              <a:rPr lang="en-US" dirty="0" smtClean="0"/>
            </a:br>
            <a:r>
              <a:rPr lang="en-US" dirty="0" smtClean="0"/>
              <a:t>learning</a:t>
            </a:r>
          </a:p>
          <a:p>
            <a:pPr lvl="1"/>
            <a:r>
              <a:rPr lang="en-US" dirty="0" smtClean="0"/>
              <a:t>Raddick et al. </a:t>
            </a:r>
            <a:br>
              <a:rPr lang="en-US" dirty="0" smtClean="0"/>
            </a:br>
            <a:r>
              <a:rPr lang="en-US" dirty="0" smtClean="0"/>
              <a:t>2014</a:t>
            </a:r>
          </a:p>
          <a:p>
            <a:pPr lvl="1"/>
            <a:r>
              <a:rPr lang="en-US" dirty="0" smtClean="0"/>
              <a:t>Prather et al. </a:t>
            </a:r>
            <a:br>
              <a:rPr lang="en-US" dirty="0" smtClean="0"/>
            </a:br>
            <a:r>
              <a:rPr lang="en-US" dirty="0" smtClean="0"/>
              <a:t>2014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773035-41A2-444D-BBD2-AFF09D9D00F0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Citizen Science: Galaxy Zoo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493591" y="2667000"/>
            <a:ext cx="5650409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mtClean="0"/>
              <a:t>Zooniverse.org citizen science projects</a:t>
            </a:r>
          </a:p>
          <a:p>
            <a:pPr lvl="1"/>
            <a:r>
              <a:rPr lang="en-US" smtClean="0"/>
              <a:t>Currently 28!</a:t>
            </a:r>
          </a:p>
          <a:p>
            <a:pPr lvl="1"/>
            <a:r>
              <a:rPr lang="en-US" smtClean="0"/>
              <a:t>More than </a:t>
            </a:r>
            <a:br>
              <a:rPr lang="en-US" smtClean="0"/>
            </a:br>
            <a:r>
              <a:rPr lang="en-US" smtClean="0"/>
              <a:t>1.3 million </a:t>
            </a:r>
            <a:br>
              <a:rPr lang="en-US" smtClean="0"/>
            </a:br>
            <a:r>
              <a:rPr lang="en-US" smtClean="0"/>
              <a:t>volunteers</a:t>
            </a:r>
          </a:p>
          <a:p>
            <a:r>
              <a:rPr lang="en-US" smtClean="0"/>
              <a:t>Managed by </a:t>
            </a:r>
            <a:br>
              <a:rPr lang="en-US" smtClean="0"/>
            </a:br>
            <a:r>
              <a:rPr lang="en-US" smtClean="0"/>
              <a:t>Citizen Science </a:t>
            </a:r>
            <a:br>
              <a:rPr lang="en-US" smtClean="0"/>
            </a:br>
            <a:r>
              <a:rPr lang="en-US" smtClean="0"/>
              <a:t>Alliance</a:t>
            </a:r>
          </a:p>
          <a:p>
            <a:pPr lvl="1"/>
            <a:r>
              <a:rPr lang="en-US" smtClean="0"/>
              <a:t>JHU is a founding </a:t>
            </a:r>
            <a:br>
              <a:rPr lang="en-US" smtClean="0"/>
            </a:br>
            <a:r>
              <a:rPr lang="en-US" smtClean="0"/>
              <a:t>member</a:t>
            </a:r>
            <a:endParaRPr lang="en-US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773035-41A2-444D-BBD2-AFF09D9D00F0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Citizen Science: Zooniverse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788953" y="2743200"/>
            <a:ext cx="5355047" cy="3971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Existing SkyServer education activities</a:t>
            </a:r>
          </a:p>
          <a:p>
            <a:pPr lvl="1"/>
            <a:r>
              <a:rPr lang="en-US" dirty="0" smtClean="0"/>
              <a:t>Elementary to</a:t>
            </a:r>
            <a:br>
              <a:rPr lang="en-US" dirty="0" smtClean="0"/>
            </a:br>
            <a:r>
              <a:rPr lang="en-US" dirty="0" smtClean="0"/>
              <a:t>graduate schools</a:t>
            </a:r>
          </a:p>
          <a:p>
            <a:pPr lvl="1"/>
            <a:r>
              <a:rPr lang="en-US" dirty="0" smtClean="0"/>
              <a:t>Use SDSS data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Insert usage stats</a:t>
            </a:r>
            <a:endParaRPr lang="en-US" dirty="0" smtClean="0"/>
          </a:p>
          <a:p>
            <a:pPr lvl="1"/>
            <a:r>
              <a:rPr lang="en-US" dirty="0" smtClean="0"/>
              <a:t>Continue to </a:t>
            </a:r>
            <a:br>
              <a:rPr lang="en-US" dirty="0" smtClean="0"/>
            </a:br>
            <a:r>
              <a:rPr lang="en-US" dirty="0" smtClean="0"/>
              <a:t>maintain and </a:t>
            </a:r>
            <a:br>
              <a:rPr lang="en-US" dirty="0" smtClean="0"/>
            </a:br>
            <a:r>
              <a:rPr lang="en-US" dirty="0" smtClean="0"/>
              <a:t>enhance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773035-41A2-444D-BBD2-AFF09D9D00F0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Formal Education Activities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657600" y="2788648"/>
            <a:ext cx="5486400" cy="40693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Main development activity</a:t>
            </a:r>
          </a:p>
          <a:p>
            <a:r>
              <a:rPr lang="en-US" dirty="0" smtClean="0"/>
              <a:t>Instructors log in through portal</a:t>
            </a:r>
          </a:p>
          <a:p>
            <a:pPr lvl="1"/>
            <a:r>
              <a:rPr lang="en-US" dirty="0" smtClean="0"/>
              <a:t>Identify themselves in account settings</a:t>
            </a:r>
          </a:p>
          <a:p>
            <a:pPr lvl="1"/>
            <a:r>
              <a:rPr lang="en-US" dirty="0" smtClean="0"/>
              <a:t>Create associated logins for their students</a:t>
            </a:r>
          </a:p>
          <a:p>
            <a:pPr lvl="1"/>
            <a:r>
              <a:rPr lang="en-US" dirty="0" smtClean="0"/>
              <a:t>Student interactions always through teachers, ensuring student safety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773035-41A2-444D-BBD2-AFF09D9D00F0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Student Notebook</a:t>
            </a: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981200"/>
            <a:ext cx="8229600" cy="45720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How do we present ourselves to the world?</a:t>
            </a:r>
          </a:p>
          <a:p>
            <a:pPr lvl="1"/>
            <a:r>
              <a:rPr lang="en-US" dirty="0" smtClean="0"/>
              <a:t>Researchers who want to use our data</a:t>
            </a:r>
          </a:p>
          <a:p>
            <a:pPr lvl="1"/>
            <a:r>
              <a:rPr lang="en-US" dirty="0" smtClean="0"/>
              <a:t>Data providers</a:t>
            </a:r>
          </a:p>
          <a:p>
            <a:pPr lvl="1"/>
            <a:r>
              <a:rPr lang="en-US" dirty="0" smtClean="0"/>
              <a:t>“Citizen scientists” interested in contributing to science</a:t>
            </a:r>
          </a:p>
          <a:p>
            <a:pPr lvl="1"/>
            <a:r>
              <a:rPr lang="en-US" dirty="0" smtClean="0"/>
              <a:t>Students and teachers</a:t>
            </a:r>
          </a:p>
          <a:p>
            <a:pPr lvl="1"/>
            <a:r>
              <a:rPr lang="en-US" dirty="0" smtClean="0"/>
              <a:t>The public</a:t>
            </a:r>
          </a:p>
          <a:p>
            <a:r>
              <a:rPr lang="en-US" dirty="0" smtClean="0"/>
              <a:t>Goals</a:t>
            </a:r>
          </a:p>
          <a:p>
            <a:pPr lvl="1"/>
            <a:r>
              <a:rPr lang="en-US" dirty="0" smtClean="0"/>
              <a:t>Build the best resources we can for researchers</a:t>
            </a:r>
          </a:p>
          <a:p>
            <a:pPr lvl="1"/>
            <a:r>
              <a:rPr lang="en-US" dirty="0" smtClean="0"/>
              <a:t>Create meaningful learning experiences</a:t>
            </a:r>
          </a:p>
          <a:p>
            <a:pPr lvl="1"/>
            <a:r>
              <a:rPr lang="en-US" dirty="0" smtClean="0"/>
              <a:t>Advocate for the importance of science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773035-41A2-444D-BBD2-AFF09D9D00F0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Education and Outreach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My Sky</a:t>
            </a:r>
            <a:r>
              <a:rPr lang="en-US" b="1" dirty="0" smtClean="0"/>
              <a:t>: </a:t>
            </a:r>
            <a:r>
              <a:rPr lang="en-US" dirty="0" smtClean="0"/>
              <a:t>save objects found in browsing</a:t>
            </a:r>
          </a:p>
          <a:p>
            <a:pPr lvl="1"/>
            <a:r>
              <a:rPr lang="en-US" dirty="0" err="1" smtClean="0"/>
              <a:t>MyDB</a:t>
            </a:r>
            <a:r>
              <a:rPr lang="en-US" dirty="0" smtClean="0"/>
              <a:t> </a:t>
            </a:r>
            <a:r>
              <a:rPr lang="en-US" dirty="0" smtClean="0"/>
              <a:t>backend, but teachers and students interact only with simpler notebook interface</a:t>
            </a:r>
          </a:p>
          <a:p>
            <a:r>
              <a:rPr lang="en-US" b="1" dirty="0" smtClean="0"/>
              <a:t>My Data: </a:t>
            </a:r>
            <a:r>
              <a:rPr lang="en-US" dirty="0" smtClean="0"/>
              <a:t>all query results (including form-based searches) saved in separate tables</a:t>
            </a:r>
          </a:p>
          <a:p>
            <a:pPr lvl="1"/>
            <a:r>
              <a:rPr lang="en-US" dirty="0" smtClean="0"/>
              <a:t>Instructors have same query limits as any other user</a:t>
            </a:r>
          </a:p>
          <a:p>
            <a:pPr lvl="1"/>
            <a:r>
              <a:rPr lang="en-US" dirty="0" smtClean="0"/>
              <a:t>Students too, but their data are cleared after 30 days unless they convert to regular user accounts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773035-41A2-444D-BBD2-AFF09D9D00F0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Notebook: Components</a:t>
            </a:r>
            <a:endParaRPr lang="en-U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My Notebook:</a:t>
            </a:r>
            <a:r>
              <a:rPr lang="en-US" dirty="0" smtClean="0"/>
              <a:t> Student answers to questions and exercises also recorded in </a:t>
            </a:r>
            <a:r>
              <a:rPr lang="en-US" dirty="0" err="1" smtClean="0"/>
              <a:t>MyDB</a:t>
            </a:r>
            <a:endParaRPr lang="en-US" dirty="0" smtClean="0"/>
          </a:p>
          <a:p>
            <a:pPr lvl="1"/>
            <a:r>
              <a:rPr lang="en-US" dirty="0" smtClean="0"/>
              <a:t>Teachers can view, grade, leave feedback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773035-41A2-444D-BBD2-AFF09D9D00F0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Notebook: Components</a:t>
            </a:r>
            <a:endParaRPr lang="en-US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Underlying technologies nearly complete</a:t>
            </a:r>
          </a:p>
          <a:p>
            <a:r>
              <a:rPr lang="en-US" dirty="0" smtClean="0"/>
              <a:t>Preliminary design drawings</a:t>
            </a:r>
          </a:p>
          <a:p>
            <a:pPr lvl="1"/>
            <a:r>
              <a:rPr lang="en-US" dirty="0" smtClean="0"/>
              <a:t>With HS </a:t>
            </a:r>
            <a:r>
              <a:rPr lang="en-US" dirty="0" err="1" smtClean="0"/>
              <a:t>sci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smtClean="0"/>
              <a:t>teacher (Kate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Meredith)</a:t>
            </a:r>
          </a:p>
          <a:p>
            <a:r>
              <a:rPr lang="en-US" dirty="0" smtClean="0"/>
              <a:t>Next step: </a:t>
            </a:r>
            <a:br>
              <a:rPr lang="en-US" dirty="0" smtClean="0"/>
            </a:br>
            <a:r>
              <a:rPr lang="en-US" dirty="0" smtClean="0"/>
              <a:t>detailed use </a:t>
            </a:r>
            <a:br>
              <a:rPr lang="en-US" dirty="0" smtClean="0"/>
            </a:br>
            <a:r>
              <a:rPr lang="en-US" dirty="0" smtClean="0"/>
              <a:t>cases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773035-41A2-444D-BBD2-AFF09D9D00F0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Notebook: Progress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141493" y="3124200"/>
            <a:ext cx="6002507" cy="3733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be integrated into updated SDSS lessons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773035-41A2-444D-BBD2-AFF09D9D00F0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Notebook: SDSS Voyages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76400" y="2590800"/>
            <a:ext cx="5867400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Astronomy integration by 3-year review</a:t>
            </a:r>
          </a:p>
          <a:p>
            <a:r>
              <a:rPr lang="en-US" dirty="0" smtClean="0"/>
              <a:t>Build out to other science areas</a:t>
            </a:r>
          </a:p>
          <a:p>
            <a:r>
              <a:rPr lang="en-US" dirty="0" smtClean="0"/>
              <a:t>Further develop </a:t>
            </a:r>
            <a:r>
              <a:rPr lang="en-US" dirty="0" err="1" smtClean="0"/>
              <a:t>MyNotebook</a:t>
            </a:r>
            <a:r>
              <a:rPr lang="en-US" dirty="0" smtClean="0"/>
              <a:t> capabilities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773035-41A2-444D-BBD2-AFF09D9D00F0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Notebook: Future Plans</a:t>
            </a:r>
            <a:endParaRPr lang="en-US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Raddick, M. J., </a:t>
            </a:r>
            <a:r>
              <a:rPr lang="en-US" dirty="0" err="1" smtClean="0"/>
              <a:t>Thakar</a:t>
            </a:r>
            <a:r>
              <a:rPr lang="en-US" dirty="0" smtClean="0"/>
              <a:t>, A. R., </a:t>
            </a:r>
            <a:r>
              <a:rPr lang="en-US" dirty="0" err="1" smtClean="0"/>
              <a:t>Szalay</a:t>
            </a:r>
            <a:r>
              <a:rPr lang="en-US" dirty="0" smtClean="0"/>
              <a:t>, A. S., &amp; Santos, R. D. C. 2014, “Ten Years of </a:t>
            </a:r>
            <a:r>
              <a:rPr lang="en-US" dirty="0" err="1" smtClean="0"/>
              <a:t>SkyServer</a:t>
            </a:r>
            <a:r>
              <a:rPr lang="en-US" dirty="0" smtClean="0"/>
              <a:t> I: Tracking Web and SQL </a:t>
            </a:r>
            <a:r>
              <a:rPr lang="en-US" dirty="0" err="1" smtClean="0"/>
              <a:t>e</a:t>
            </a:r>
            <a:r>
              <a:rPr lang="en-US" dirty="0" smtClean="0"/>
              <a:t>-Science Usage,” </a:t>
            </a:r>
            <a:r>
              <a:rPr lang="en-US" i="1" dirty="0" smtClean="0"/>
              <a:t>Computing in Science and Engineering, 16</a:t>
            </a:r>
            <a:r>
              <a:rPr lang="en-US" dirty="0" smtClean="0"/>
              <a:t>(4), 22</a:t>
            </a:r>
          </a:p>
          <a:p>
            <a:r>
              <a:rPr lang="en-US" dirty="0" smtClean="0"/>
              <a:t>Raddick, M. J., </a:t>
            </a:r>
            <a:r>
              <a:rPr lang="en-US" dirty="0" err="1" smtClean="0"/>
              <a:t>Thakar</a:t>
            </a:r>
            <a:r>
              <a:rPr lang="en-US" dirty="0" smtClean="0"/>
              <a:t>, A. R., </a:t>
            </a:r>
            <a:r>
              <a:rPr lang="en-US" dirty="0" err="1" smtClean="0"/>
              <a:t>Szalay</a:t>
            </a:r>
            <a:r>
              <a:rPr lang="en-US" dirty="0" smtClean="0"/>
              <a:t>, A. S., &amp; Santos, R. D. C. 2014, “Ten Years of </a:t>
            </a:r>
            <a:r>
              <a:rPr lang="en-US" dirty="0" err="1" smtClean="0"/>
              <a:t>SkyServer</a:t>
            </a:r>
            <a:r>
              <a:rPr lang="en-US" dirty="0" smtClean="0"/>
              <a:t> II: How Astronomers and the Public Have Embraced </a:t>
            </a:r>
            <a:r>
              <a:rPr lang="en-US" dirty="0" err="1" smtClean="0"/>
              <a:t>e</a:t>
            </a:r>
            <a:r>
              <a:rPr lang="en-US" dirty="0" smtClean="0"/>
              <a:t>-Science,” </a:t>
            </a:r>
            <a:r>
              <a:rPr lang="en-US" i="1" dirty="0" smtClean="0"/>
              <a:t>Computing in Science and Engineering, 16</a:t>
            </a:r>
            <a:r>
              <a:rPr lang="en-US" dirty="0" smtClean="0"/>
              <a:t>(4), 32</a:t>
            </a:r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773035-41A2-444D-BBD2-AFF09D9D00F0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Raddick, M. J., Bracey, G., Gay, P. L., </a:t>
            </a:r>
            <a:r>
              <a:rPr lang="en-US" dirty="0" err="1" smtClean="0"/>
              <a:t>Lintott</a:t>
            </a:r>
            <a:r>
              <a:rPr lang="en-US" dirty="0" smtClean="0"/>
              <a:t>, C. J., </a:t>
            </a:r>
            <a:r>
              <a:rPr lang="en-US" dirty="0" err="1" smtClean="0"/>
              <a:t>Cardamone</a:t>
            </a:r>
            <a:r>
              <a:rPr lang="en-US" dirty="0" smtClean="0"/>
              <a:t>, C., Murray, P., </a:t>
            </a:r>
            <a:r>
              <a:rPr lang="en-US" dirty="0" err="1" smtClean="0"/>
              <a:t>Schawinski</a:t>
            </a:r>
            <a:r>
              <a:rPr lang="en-US" dirty="0" smtClean="0"/>
              <a:t>, K., </a:t>
            </a:r>
            <a:r>
              <a:rPr lang="en-US" dirty="0" err="1" smtClean="0"/>
              <a:t>Szalay</a:t>
            </a:r>
            <a:r>
              <a:rPr lang="en-US" dirty="0" smtClean="0"/>
              <a:t>, A. S., &amp; Vandenberg, J. 2014, “Galaxy Zoo: Motivations of Citizen Scientists,” </a:t>
            </a:r>
            <a:r>
              <a:rPr lang="en-US" i="1" dirty="0" smtClean="0"/>
              <a:t>Astronomy Education Review, 12</a:t>
            </a:r>
            <a:r>
              <a:rPr lang="en-US" dirty="0" smtClean="0"/>
              <a:t>, 010106</a:t>
            </a:r>
          </a:p>
          <a:p>
            <a:r>
              <a:rPr lang="en-US" dirty="0" smtClean="0"/>
              <a:t>Prather E. E., Cormier, S., Wallace, C. S., </a:t>
            </a:r>
            <a:r>
              <a:rPr lang="en-US" dirty="0" err="1" smtClean="0"/>
              <a:t>Lintott</a:t>
            </a:r>
            <a:r>
              <a:rPr lang="en-US" dirty="0" smtClean="0"/>
              <a:t>, C. J., Raddick, M. J., &amp; Smith, A. 2014, “Measuring the Conceptual Understandings of Citizen Scientists Participating in </a:t>
            </a:r>
            <a:r>
              <a:rPr lang="en-US" dirty="0" err="1" smtClean="0"/>
              <a:t>Zooniverse</a:t>
            </a:r>
            <a:r>
              <a:rPr lang="en-US" dirty="0" smtClean="0"/>
              <a:t> Projects: A First Approach,” </a:t>
            </a:r>
            <a:r>
              <a:rPr lang="en-US" i="1" dirty="0" smtClean="0"/>
              <a:t>Astronomy Education Review, 12</a:t>
            </a:r>
            <a:r>
              <a:rPr lang="en-US" dirty="0" smtClean="0"/>
              <a:t>, 010109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773035-41A2-444D-BBD2-AFF09D9D00F0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“</a:t>
            </a:r>
            <a:r>
              <a:rPr lang="en-US" dirty="0" err="1" smtClean="0"/>
              <a:t>SciServer</a:t>
            </a:r>
            <a:r>
              <a:rPr lang="en-US" dirty="0" smtClean="0"/>
              <a:t>: Big Data infrastructure for science,” </a:t>
            </a:r>
            <a:r>
              <a:rPr lang="en-US" i="1" dirty="0" smtClean="0"/>
              <a:t>Discoveries</a:t>
            </a:r>
            <a:r>
              <a:rPr lang="en-US" dirty="0" smtClean="0"/>
              <a:t>, </a:t>
            </a:r>
            <a:r>
              <a:rPr lang="en-US" dirty="0" smtClean="0"/>
              <a:t>12/4/2014</a:t>
            </a:r>
          </a:p>
          <a:p>
            <a:pPr lvl="1"/>
            <a:r>
              <a:rPr lang="en-US" dirty="0" smtClean="0">
                <a:hlinkClick r:id="rId2"/>
              </a:rPr>
              <a:t>http://www.nsf.gov/discoveries/disc_summ.jsp?cntn_id=133526</a:t>
            </a:r>
            <a:r>
              <a:rPr lang="en-US" dirty="0" smtClean="0">
                <a:hlinkClick r:id="rId2"/>
              </a:rPr>
              <a:t>&amp;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773035-41A2-444D-BBD2-AFF09D9D00F0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981200"/>
            <a:ext cx="8229600" cy="4876800"/>
          </a:xfrm>
        </p:spPr>
        <p:txBody>
          <a:bodyPr>
            <a:normAutofit/>
          </a:bodyPr>
          <a:lstStyle/>
          <a:p>
            <a:r>
              <a:rPr lang="en-US" dirty="0" smtClean="0"/>
              <a:t>Community outreach</a:t>
            </a:r>
          </a:p>
          <a:p>
            <a:pPr lvl="1"/>
            <a:r>
              <a:rPr lang="en-US" dirty="0" smtClean="0"/>
              <a:t>Naming / branding / informational websites</a:t>
            </a:r>
          </a:p>
          <a:p>
            <a:pPr lvl="1"/>
            <a:r>
              <a:rPr lang="en-US" dirty="0" smtClean="0"/>
              <a:t>Collaborations with other organizations</a:t>
            </a:r>
          </a:p>
          <a:p>
            <a:pPr lvl="1"/>
            <a:r>
              <a:rPr lang="en-US" dirty="0" smtClean="0"/>
              <a:t>Informing the research community</a:t>
            </a:r>
          </a:p>
          <a:p>
            <a:r>
              <a:rPr lang="en-US" dirty="0" smtClean="0"/>
              <a:t>Training</a:t>
            </a:r>
          </a:p>
          <a:p>
            <a:pPr lvl="1"/>
            <a:r>
              <a:rPr lang="en-US" dirty="0" smtClean="0"/>
              <a:t>Helpdesk and other help systems</a:t>
            </a:r>
          </a:p>
          <a:p>
            <a:pPr lvl="1"/>
            <a:r>
              <a:rPr lang="en-US" dirty="0" smtClean="0"/>
              <a:t>Workshops</a:t>
            </a:r>
          </a:p>
          <a:p>
            <a:r>
              <a:rPr lang="en-US" dirty="0" smtClean="0"/>
              <a:t>User Feedback</a:t>
            </a:r>
          </a:p>
          <a:p>
            <a:pPr lvl="1"/>
            <a:r>
              <a:rPr lang="en-US" dirty="0" smtClean="0"/>
              <a:t>Active methods (e.g. user advisory groups)</a:t>
            </a:r>
          </a:p>
          <a:p>
            <a:pPr lvl="1"/>
            <a:r>
              <a:rPr lang="en-US" dirty="0" smtClean="0"/>
              <a:t>Site usage logging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773035-41A2-444D-BBD2-AFF09D9D00F0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Includes…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981200"/>
            <a:ext cx="8229600" cy="4876800"/>
          </a:xfrm>
        </p:spPr>
        <p:txBody>
          <a:bodyPr>
            <a:normAutofit/>
          </a:bodyPr>
          <a:lstStyle/>
          <a:p>
            <a:r>
              <a:rPr lang="en-US" dirty="0" smtClean="0"/>
              <a:t>Public Outreach</a:t>
            </a:r>
          </a:p>
          <a:p>
            <a:pPr lvl="1"/>
            <a:r>
              <a:rPr lang="en-US" dirty="0" smtClean="0"/>
              <a:t>Press / public information</a:t>
            </a:r>
          </a:p>
          <a:p>
            <a:pPr lvl="1"/>
            <a:r>
              <a:rPr lang="en-US" dirty="0" smtClean="0"/>
              <a:t>Citizen science</a:t>
            </a:r>
          </a:p>
          <a:p>
            <a:r>
              <a:rPr lang="en-US" dirty="0" smtClean="0"/>
              <a:t>Education</a:t>
            </a:r>
          </a:p>
          <a:p>
            <a:pPr lvl="1"/>
            <a:r>
              <a:rPr lang="en-US" dirty="0" smtClean="0"/>
              <a:t>Learning activities for K-12 and college classes/labs</a:t>
            </a:r>
          </a:p>
          <a:p>
            <a:pPr lvl="1"/>
            <a:r>
              <a:rPr lang="en-US" dirty="0" smtClean="0"/>
              <a:t>Student notebook for managing activities and data</a:t>
            </a:r>
          </a:p>
          <a:p>
            <a:pPr lvl="1"/>
            <a:r>
              <a:rPr lang="en-US" dirty="0" smtClean="0"/>
              <a:t>Expanding existing astronomy learning activities</a:t>
            </a:r>
          </a:p>
          <a:p>
            <a:pPr lvl="1"/>
            <a:r>
              <a:rPr lang="en-US" dirty="0" smtClean="0"/>
              <a:t>Develop new activities in new domains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773035-41A2-444D-BBD2-AFF09D9D00F0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Includes…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Project name: </a:t>
            </a:r>
            <a:r>
              <a:rPr lang="en-US" dirty="0" err="1" smtClean="0"/>
              <a:t>SciServer</a:t>
            </a:r>
            <a:endParaRPr lang="en-US" dirty="0" smtClean="0"/>
          </a:p>
          <a:p>
            <a:pPr lvl="1"/>
            <a:r>
              <a:rPr lang="en-US" dirty="0" smtClean="0"/>
              <a:t>Echoes “SkyServer” with extensible brands (ideas):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773035-41A2-444D-BBD2-AFF09D9D00F0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Branding</a:t>
            </a:r>
            <a:endParaRPr lang="en-US" dirty="0"/>
          </a:p>
        </p:txBody>
      </p:sp>
      <p:pic>
        <p:nvPicPr>
          <p:cNvPr id="6" name="Picture 5" descr="skyserver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2971800"/>
            <a:ext cx="5000168" cy="99059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7" name="Picture 6" descr="tbaseserver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4200" y="3962400"/>
            <a:ext cx="4749800" cy="1003300"/>
          </a:xfrm>
          <a:prstGeom prst="rect">
            <a:avLst/>
          </a:prstGeom>
        </p:spPr>
      </p:pic>
      <p:pic>
        <p:nvPicPr>
          <p:cNvPr id="8" name="Picture 7" descr="uniserver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953000"/>
            <a:ext cx="4946650" cy="101124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9" name="Picture 8" descr="geneserver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7450" y="5943600"/>
            <a:ext cx="4146550" cy="88623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773035-41A2-444D-BBD2-AFF09D9D00F0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Website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3000" y="1905000"/>
            <a:ext cx="7086600" cy="48536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3276600" y="914400"/>
            <a:ext cx="5486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NOTE: replace with final site screenshot!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429000" y="1447800"/>
            <a:ext cx="5486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Site demo? Active content?</a:t>
            </a:r>
            <a:endParaRPr 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DataOne</a:t>
            </a:r>
            <a:endParaRPr lang="en-US" dirty="0" smtClean="0"/>
          </a:p>
          <a:p>
            <a:pPr lvl="1"/>
            <a:r>
              <a:rPr lang="en-US" dirty="0" smtClean="0"/>
              <a:t>Discussing ideas for future webinar topics</a:t>
            </a:r>
          </a:p>
          <a:p>
            <a:pPr lvl="1"/>
            <a:r>
              <a:rPr lang="en-US" dirty="0" smtClean="0"/>
              <a:t>Researching citizen science trends</a:t>
            </a:r>
          </a:p>
          <a:p>
            <a:r>
              <a:rPr lang="en-US" dirty="0" smtClean="0"/>
              <a:t>Citizen Science Alliance / Zooniverse.org</a:t>
            </a:r>
          </a:p>
          <a:p>
            <a:pPr lvl="1"/>
            <a:r>
              <a:rPr lang="en-US" dirty="0" smtClean="0"/>
              <a:t>Institutional member (JHU) with board rep (Raddick)</a:t>
            </a:r>
          </a:p>
          <a:p>
            <a:r>
              <a:rPr lang="en-US" dirty="0" smtClean="0"/>
              <a:t>Other DIBBs collaborations</a:t>
            </a:r>
          </a:p>
          <a:p>
            <a:pPr lvl="1"/>
            <a:r>
              <a:rPr lang="en-US" dirty="0" smtClean="0"/>
              <a:t>Initial meeting, further discussions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773035-41A2-444D-BBD2-AFF09D9D00F0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Collaborations</a:t>
            </a:r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DataNet</a:t>
            </a:r>
            <a:r>
              <a:rPr lang="en-US" dirty="0" smtClean="0"/>
              <a:t> DFC: </a:t>
            </a:r>
            <a:r>
              <a:rPr lang="en-US" dirty="0" smtClean="0">
                <a:solidFill>
                  <a:srgbClr val="FF0000"/>
                </a:solidFill>
              </a:rPr>
              <a:t>GET info from Mike/Alex!</a:t>
            </a:r>
            <a:endParaRPr lang="en-US" dirty="0" smtClean="0"/>
          </a:p>
          <a:p>
            <a:r>
              <a:rPr lang="en-US" dirty="0" smtClean="0"/>
              <a:t>NCSA: </a:t>
            </a:r>
            <a:r>
              <a:rPr lang="en-US" dirty="0" smtClean="0">
                <a:solidFill>
                  <a:srgbClr val="FF0000"/>
                </a:solidFill>
              </a:rPr>
              <a:t>GET info from Alex!</a:t>
            </a:r>
            <a:endParaRPr lang="en-US" dirty="0" smtClean="0"/>
          </a:p>
          <a:p>
            <a:r>
              <a:rPr lang="en-US" dirty="0" smtClean="0"/>
              <a:t>San Diego Supercomputer Center</a:t>
            </a:r>
          </a:p>
          <a:p>
            <a:pPr lvl="1"/>
            <a:r>
              <a:rPr lang="en-US" dirty="0" smtClean="0"/>
              <a:t>Open Stack infrastructure for </a:t>
            </a:r>
            <a:r>
              <a:rPr lang="en-US" dirty="0" err="1" smtClean="0"/>
              <a:t>SciDrive</a:t>
            </a:r>
            <a:endParaRPr lang="en-US" dirty="0" smtClean="0"/>
          </a:p>
          <a:p>
            <a:pPr lvl="1"/>
            <a:r>
              <a:rPr lang="en-US" dirty="0" smtClean="0"/>
              <a:t>Swift support for distributed clustering</a:t>
            </a:r>
          </a:p>
          <a:p>
            <a:pPr lvl="1"/>
            <a:r>
              <a:rPr lang="en-US" dirty="0" smtClean="0"/>
              <a:t>Sharing virtual machines with Nova</a:t>
            </a:r>
          </a:p>
          <a:p>
            <a:pPr lvl="1"/>
            <a:r>
              <a:rPr lang="en-US" dirty="0" smtClean="0"/>
              <a:t>Possible 100 Gig line?</a:t>
            </a:r>
          </a:p>
          <a:p>
            <a:pPr lvl="1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773035-41A2-444D-BBD2-AFF09D9D00F0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Collaborations</a:t>
            </a:r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981200"/>
            <a:ext cx="8229600" cy="4343400"/>
          </a:xfrm>
        </p:spPr>
        <p:txBody>
          <a:bodyPr>
            <a:normAutofit/>
          </a:bodyPr>
          <a:lstStyle/>
          <a:p>
            <a:r>
              <a:rPr lang="en-US" dirty="0" smtClean="0"/>
              <a:t>PI (</a:t>
            </a:r>
            <a:r>
              <a:rPr lang="en-US" dirty="0" err="1" smtClean="0"/>
              <a:t>Szalay</a:t>
            </a:r>
            <a:r>
              <a:rPr lang="en-US" dirty="0" smtClean="0"/>
              <a:t>) discussed in 21 talks in 2013-14</a:t>
            </a:r>
          </a:p>
          <a:p>
            <a:r>
              <a:rPr lang="en-US" dirty="0" smtClean="0"/>
              <a:t>Outreach director (</a:t>
            </a:r>
            <a:r>
              <a:rPr lang="en-US" dirty="0" err="1" smtClean="0"/>
              <a:t>Raddick</a:t>
            </a:r>
            <a:r>
              <a:rPr lang="en-US" dirty="0" smtClean="0"/>
              <a:t>) led trainings at astronomy meetings</a:t>
            </a:r>
          </a:p>
          <a:p>
            <a:pPr lvl="1"/>
            <a:r>
              <a:rPr lang="en-US" dirty="0" smtClean="0"/>
              <a:t>“Cooking with Sloan”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773035-41A2-444D-BBD2-AFF09D9D00F0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Meetings</a:t>
            </a:r>
            <a:endParaRPr lang="en-US" dirty="0"/>
          </a:p>
        </p:txBody>
      </p:sp>
      <p:pic>
        <p:nvPicPr>
          <p:cNvPr id="5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419600" y="3276600"/>
            <a:ext cx="4724400" cy="30336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ourse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Concourse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9633</TotalTime>
  <Words>978</Words>
  <Application>Microsoft Office PowerPoint</Application>
  <PresentationFormat>On-screen Show (4:3)</PresentationFormat>
  <Paragraphs>175</Paragraphs>
  <Slides>27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28" baseType="lpstr">
      <vt:lpstr>Concourse</vt:lpstr>
      <vt:lpstr>Education and Outreach</vt:lpstr>
      <vt:lpstr>Education and Outreach</vt:lpstr>
      <vt:lpstr>Includes…</vt:lpstr>
      <vt:lpstr>Includes…</vt:lpstr>
      <vt:lpstr>Branding</vt:lpstr>
      <vt:lpstr>Website</vt:lpstr>
      <vt:lpstr>Collaborations</vt:lpstr>
      <vt:lpstr>Collaborations</vt:lpstr>
      <vt:lpstr>Meetings</vt:lpstr>
      <vt:lpstr>Meetings</vt:lpstr>
      <vt:lpstr>User Feedback</vt:lpstr>
      <vt:lpstr>User Feedback: Logging</vt:lpstr>
      <vt:lpstr>User Feedback: Logging</vt:lpstr>
      <vt:lpstr>User Feedback: Logging</vt:lpstr>
      <vt:lpstr>Press and Public Information</vt:lpstr>
      <vt:lpstr>Citizen Science: Galaxy Zoo</vt:lpstr>
      <vt:lpstr>Citizen Science: Zooniverse</vt:lpstr>
      <vt:lpstr>Formal Education Activities</vt:lpstr>
      <vt:lpstr>Student Notebook</vt:lpstr>
      <vt:lpstr>Notebook: Components</vt:lpstr>
      <vt:lpstr>Notebook: Components</vt:lpstr>
      <vt:lpstr>Notebook: Progress</vt:lpstr>
      <vt:lpstr>Notebook: SDSS Voyages</vt:lpstr>
      <vt:lpstr>Notebook: Future Plans</vt:lpstr>
      <vt:lpstr>References</vt:lpstr>
      <vt:lpstr>References</vt:lpstr>
      <vt:lpstr>References</vt:lpstr>
    </vt:vector>
  </TitlesOfParts>
  <Company>Fermilab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Robert Sparks</dc:creator>
  <cp:lastModifiedBy>SDSS</cp:lastModifiedBy>
  <cp:revision>594</cp:revision>
  <dcterms:created xsi:type="dcterms:W3CDTF">2015-04-07T14:31:42Z</dcterms:created>
  <dcterms:modified xsi:type="dcterms:W3CDTF">2015-04-13T12:58:07Z</dcterms:modified>
</cp:coreProperties>
</file>